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536" r:id="rId2"/>
    <p:sldId id="979" r:id="rId3"/>
    <p:sldId id="981" r:id="rId4"/>
    <p:sldId id="977" r:id="rId5"/>
    <p:sldId id="982" r:id="rId6"/>
    <p:sldId id="985" r:id="rId7"/>
    <p:sldId id="987" r:id="rId8"/>
    <p:sldId id="988" r:id="rId9"/>
    <p:sldId id="989" r:id="rId10"/>
    <p:sldId id="990" r:id="rId11"/>
    <p:sldId id="991" r:id="rId12"/>
    <p:sldId id="992" r:id="rId13"/>
    <p:sldId id="995" r:id="rId14"/>
    <p:sldId id="329" r:id="rId15"/>
    <p:sldId id="338" r:id="rId16"/>
    <p:sldId id="993" r:id="rId17"/>
    <p:sldId id="994" r:id="rId1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E2F0D9"/>
    <a:srgbClr val="DAE3F3"/>
    <a:srgbClr val="2E02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99" autoAdjust="0"/>
    <p:restoredTop sz="94933" autoAdjust="0"/>
  </p:normalViewPr>
  <p:slideViewPr>
    <p:cSldViewPr snapToGrid="0">
      <p:cViewPr varScale="1">
        <p:scale>
          <a:sx n="81" d="100"/>
          <a:sy n="81" d="100"/>
        </p:scale>
        <p:origin x="979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637485-AC61-4037-93FD-DB1CB79EDBAE}" type="datetimeFigureOut">
              <a:rPr kumimoji="1" lang="ja-JP" altLang="en-US" smtClean="0"/>
              <a:t>2025/2/13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CF72D1-6F72-45BF-9C3F-52E40963F66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7323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13EE13-E53E-968F-10AA-3E5BD16991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080139F6-0006-5DE6-ABC8-29A0802226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36D393B-E17B-BE59-CDB5-2B52AC116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59E3-AF4E-4097-B951-5CEE4C68EC00}" type="datetimeFigureOut">
              <a:rPr kumimoji="1" lang="ja-JP" altLang="en-US" smtClean="0"/>
              <a:t>2025/2/13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CC20AC5-313F-68FB-1F82-9A1C040FA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37F714C-63B4-E0A6-2634-DC561C256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4005-32D0-46A9-BCBD-AA3147AE2A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6233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9251349-E83E-189C-3F6F-02919DF17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F9EE85F-5471-5414-28E5-3BA55E64E3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0E5D245-05A9-8B7A-2CDD-2A7B4E515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59E3-AF4E-4097-B951-5CEE4C68EC00}" type="datetimeFigureOut">
              <a:rPr kumimoji="1" lang="ja-JP" altLang="en-US" smtClean="0"/>
              <a:t>2025/2/13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813A2C2-F277-00F1-B0C7-43782D6EC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5C5759B-A2EA-E12E-BF72-D24375505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4005-32D0-46A9-BCBD-AA3147AE2A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3792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6975389E-1A6E-E07E-E236-F5CA39448A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B913E6F-3D87-98A2-75E1-E3122A406C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C342B24-18A5-4E75-CBA4-E1EDE74E4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59E3-AF4E-4097-B951-5CEE4C68EC00}" type="datetimeFigureOut">
              <a:rPr kumimoji="1" lang="ja-JP" altLang="en-US" smtClean="0"/>
              <a:t>2025/2/13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DB8E504-2216-6822-D971-228FE511D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EB6FF23-9AED-D68C-CA65-DBBD5F1C2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4005-32D0-46A9-BCBD-AA3147AE2A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0030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650E4A-3EC1-972D-77E5-4923D1D2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C92F36-A6DF-D0B5-05DC-FFFFF8836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FC22459-9663-2080-9CF8-395CE08AB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59E3-AF4E-4097-B951-5CEE4C68EC00}" type="datetimeFigureOut">
              <a:rPr kumimoji="1" lang="ja-JP" altLang="en-US" smtClean="0"/>
              <a:t>2025/2/13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BE30E9B-2FA6-B5AB-ACE3-A50C2149F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028879-FD21-37E3-3552-85DAEEB00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4005-32D0-46A9-BCBD-AA3147AE2A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7430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4BA3A2-874D-4BE9-C388-B3A0E374F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AACCB62-16D5-08E5-CEBE-F05B066A5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88D4585-BACF-06B0-2EA1-673595CD2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59E3-AF4E-4097-B951-5CEE4C68EC00}" type="datetimeFigureOut">
              <a:rPr kumimoji="1" lang="ja-JP" altLang="en-US" smtClean="0"/>
              <a:t>2025/2/13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305A1CF-D0F1-D75F-A992-2AE817BCE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16DD052-4C4A-CAB9-61A8-FA662BE16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4005-32D0-46A9-BCBD-AA3147AE2A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6496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E3567D-A8ED-D111-D0F3-9A21536E2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14C964D-D31A-AEF3-475D-19B96BDB81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8B00E2D-7C09-871D-07F9-BCA93E5BE6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A69DC15-3DAB-9BE6-D240-CF4A620AF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59E3-AF4E-4097-B951-5CEE4C68EC00}" type="datetimeFigureOut">
              <a:rPr kumimoji="1" lang="ja-JP" altLang="en-US" smtClean="0"/>
              <a:t>2025/2/13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3385BEF-E649-B4EF-803A-4A1AA169F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B2662CD-7659-B569-8E30-51F404FCE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4005-32D0-46A9-BCBD-AA3147AE2A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210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DB73D7A-CBB2-E8A7-0EE5-14427EF7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621B17B-FCEA-FF8D-163A-E51A6EA94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1B57FCA-C47F-031D-AE2E-6F48D69911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78022031-A2AE-5E9C-231E-0B674A59BD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12758D5-3390-4047-167C-3EE3AC9E22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E3E056F-2928-67C9-1B64-17EA35FB1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59E3-AF4E-4097-B951-5CEE4C68EC00}" type="datetimeFigureOut">
              <a:rPr kumimoji="1" lang="ja-JP" altLang="en-US" smtClean="0"/>
              <a:t>2025/2/13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F018C53-BA0E-007E-E622-25CEEC695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917D049-579A-DD47-19B3-8D81489FB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4005-32D0-46A9-BCBD-AA3147AE2A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9917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EEDA101-AC73-9BF6-9B5C-6DE970EF8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AD594641-2C8E-D76D-7628-A5C2C3DD3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59E3-AF4E-4097-B951-5CEE4C68EC00}" type="datetimeFigureOut">
              <a:rPr kumimoji="1" lang="ja-JP" altLang="en-US" smtClean="0"/>
              <a:t>2025/2/13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BCC370C7-D57C-0F5C-003A-F090A0045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6F4F308-9A95-CFBE-C5DC-8B5D53D45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4005-32D0-46A9-BCBD-AA3147AE2A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8946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5C1A3471-3FD9-21D7-F730-DCE80BAF8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59E3-AF4E-4097-B951-5CEE4C68EC00}" type="datetimeFigureOut">
              <a:rPr kumimoji="1" lang="ja-JP" altLang="en-US" smtClean="0"/>
              <a:t>2025/2/13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12A1E2E-FFB2-7C2B-270D-BFD94A3D6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2D76C60-BB7F-CB36-158C-CE7891378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4005-32D0-46A9-BCBD-AA3147AE2A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42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AC6154A-F873-61AA-7805-53B27E5B5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F513261-1500-8A8E-F1F1-451DCA237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69AED63-0AD7-6D39-DBB0-102603CF20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89569ADC-732C-872D-F810-3303EF112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59E3-AF4E-4097-B951-5CEE4C68EC00}" type="datetimeFigureOut">
              <a:rPr kumimoji="1" lang="ja-JP" altLang="en-US" smtClean="0"/>
              <a:t>2025/2/13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6A99248-A80B-6DD7-C4F8-B60633684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54404F0-A918-5F82-8E0E-EDA0FBF46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4005-32D0-46A9-BCBD-AA3147AE2A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86006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6D44FD-8E6D-B02B-C9A6-082997C46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428458CF-2AA9-5B1D-B4BA-C274597DD5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EA36BC0-312F-E5EA-A324-89100030DE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4B7F34A-6207-D10B-2191-645ED9692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659E3-AF4E-4097-B951-5CEE4C68EC00}" type="datetimeFigureOut">
              <a:rPr kumimoji="1" lang="ja-JP" altLang="en-US" smtClean="0"/>
              <a:t>2025/2/13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99D7CD2-5DAF-9E00-783B-C4402826B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1972243-B18D-C5B8-391B-2EE5DCABA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2E4005-32D0-46A9-BCBD-AA3147AE2A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8883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2D95810-6BE8-51BE-56C8-A1BEC246D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6E507CC-6800-03FC-0943-6F0712A4A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2987754-2B7D-1867-63AD-BC8CA072EE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6659E3-AF4E-4097-B951-5CEE4C68EC00}" type="datetimeFigureOut">
              <a:rPr kumimoji="1" lang="ja-JP" altLang="en-US" smtClean="0"/>
              <a:t>2025/2/13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712A0E5-4AA1-5ED8-A89A-995482AEB3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ABE94A-721A-9BF8-F7D3-43AECE9A41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2E4005-32D0-46A9-BCBD-AA3147AE2AA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5563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BC3C28D-506C-CDDE-35B8-8B3E041FA646}"/>
              </a:ext>
            </a:extLst>
          </p:cNvPr>
          <p:cNvSpPr/>
          <p:nvPr/>
        </p:nvSpPr>
        <p:spPr>
          <a:xfrm>
            <a:off x="0" y="2459504"/>
            <a:ext cx="12192000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ja-JP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2E02C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けいふぉんと" panose="02000600000000000000" pitchFamily="2" charset="-128"/>
                <a:ea typeface="けいふぉんと" panose="02000600000000000000" pitchFamily="2" charset="-128"/>
              </a:rPr>
              <a:t>情報セキュリティマネジメント</a:t>
            </a:r>
            <a:r>
              <a:rPr lang="ja-JP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2E02C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けいふぉんと" panose="02000600000000000000" pitchFamily="2" charset="-128"/>
                <a:ea typeface="けいふぉんと" panose="02000600000000000000" pitchFamily="2" charset="-128"/>
              </a:rPr>
              <a:t>試験対策</a:t>
            </a:r>
            <a:endParaRPr lang="en-US" altLang="ja-JP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2E02C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けいふぉんと" panose="02000600000000000000" pitchFamily="2" charset="-128"/>
              <a:ea typeface="けいふぉんと" panose="02000600000000000000" pitchFamily="2" charset="-128"/>
            </a:endParaRPr>
          </a:p>
          <a:p>
            <a:pPr algn="ctr"/>
            <a:r>
              <a:rPr lang="ja-JP" altLang="en-US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2E02C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けいふぉんと" panose="02000600000000000000" pitchFamily="2" charset="-128"/>
                <a:ea typeface="けいふぉんと" panose="02000600000000000000" pitchFamily="2" charset="-128"/>
              </a:rPr>
              <a:t>監査技法</a:t>
            </a:r>
          </a:p>
        </p:txBody>
      </p:sp>
    </p:spTree>
    <p:extLst>
      <p:ext uri="{BB962C8B-B14F-4D97-AF65-F5344CB8AC3E}">
        <p14:creationId xmlns:p14="http://schemas.microsoft.com/office/powerpoint/2010/main" val="4279135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矢印: 右 8">
            <a:extLst>
              <a:ext uri="{FF2B5EF4-FFF2-40B4-BE49-F238E27FC236}">
                <a16:creationId xmlns:a16="http://schemas.microsoft.com/office/drawing/2014/main" id="{F8DA045F-A154-F241-1F7F-6D7A75F4BB95}"/>
              </a:ext>
            </a:extLst>
          </p:cNvPr>
          <p:cNvSpPr/>
          <p:nvPr/>
        </p:nvSpPr>
        <p:spPr>
          <a:xfrm>
            <a:off x="4117662" y="4445477"/>
            <a:ext cx="3924320" cy="424499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A41970-13D0-93F0-961A-319D56239CD9}"/>
              </a:ext>
            </a:extLst>
          </p:cNvPr>
          <p:cNvSpPr txBox="1"/>
          <p:nvPr/>
        </p:nvSpPr>
        <p:spPr>
          <a:xfrm>
            <a:off x="624143" y="1120140"/>
            <a:ext cx="109437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solidFill>
                  <a:srgbClr val="FF0000"/>
                </a:solidFill>
              </a:rPr>
              <a:t>ウォークスルー法</a:t>
            </a:r>
            <a:endParaRPr lang="en-US" altLang="ja-JP" sz="2400" b="1" dirty="0">
              <a:solidFill>
                <a:srgbClr val="FF0000"/>
              </a:solidFill>
            </a:endParaRPr>
          </a:p>
          <a:p>
            <a:endParaRPr lang="en-US" altLang="ja-JP" sz="1200" dirty="0">
              <a:solidFill>
                <a:srgbClr val="FF0000"/>
              </a:solidFill>
            </a:endParaRPr>
          </a:p>
          <a:p>
            <a:r>
              <a:rPr lang="ja-JP" altLang="en-US" sz="2400" i="0" dirty="0">
                <a:solidFill>
                  <a:srgbClr val="333333"/>
                </a:solidFill>
                <a:effectLst/>
                <a:latin typeface="Noto Sans JP"/>
              </a:rPr>
              <a:t>システム監査人が、監査対象の</a:t>
            </a:r>
            <a:r>
              <a:rPr lang="ja-JP" altLang="en-US" sz="2400" b="1" i="0" dirty="0">
                <a:solidFill>
                  <a:srgbClr val="333333"/>
                </a:solidFill>
                <a:effectLst/>
                <a:latin typeface="Noto Sans JP"/>
              </a:rPr>
              <a:t>業務プロセス（データの生成から入力、出力、活用までのプロセス、及び組み込まれているコントロール）を書面上または実際に追跡して評価する</a:t>
            </a:r>
            <a:r>
              <a:rPr lang="ja-JP" altLang="en-US" sz="2400" i="0" dirty="0">
                <a:solidFill>
                  <a:srgbClr val="333333"/>
                </a:solidFill>
                <a:effectLst/>
                <a:latin typeface="Noto Sans JP"/>
              </a:rPr>
              <a:t>技法のこと。「</a:t>
            </a:r>
            <a:r>
              <a:rPr lang="en-US" altLang="ja-JP" sz="2400" i="0" dirty="0">
                <a:solidFill>
                  <a:srgbClr val="333333"/>
                </a:solidFill>
                <a:effectLst/>
                <a:latin typeface="Noto Sans JP"/>
              </a:rPr>
              <a:t>Walk through</a:t>
            </a:r>
            <a:r>
              <a:rPr lang="ja-JP" altLang="en-US" sz="2400" i="0" dirty="0">
                <a:solidFill>
                  <a:srgbClr val="333333"/>
                </a:solidFill>
                <a:effectLst/>
                <a:latin typeface="Noto Sans JP"/>
              </a:rPr>
              <a:t>」は通り抜けるという意味。</a:t>
            </a:r>
          </a:p>
        </p:txBody>
      </p:sp>
      <p:pic>
        <p:nvPicPr>
          <p:cNvPr id="3" name="Picture 14">
            <a:extLst>
              <a:ext uri="{FF2B5EF4-FFF2-40B4-BE49-F238E27FC236}">
                <a16:creationId xmlns:a16="http://schemas.microsoft.com/office/drawing/2014/main" id="{0282BA9B-830F-0D96-A3AC-B934BEFAB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864430"/>
            <a:ext cx="1525559" cy="134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>
            <a:extLst>
              <a:ext uri="{FF2B5EF4-FFF2-40B4-BE49-F238E27FC236}">
                <a16:creationId xmlns:a16="http://schemas.microsoft.com/office/drawing/2014/main" id="{6FD58802-4B55-4B9E-5DA7-5A035F840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960" y="3280168"/>
            <a:ext cx="1349210" cy="192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A1B83D5F-5616-BA7C-B1AB-D0A4D84D7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091" y="3737865"/>
            <a:ext cx="520314" cy="60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26175C68-37F9-FA34-4AC9-F673355BDF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577" y="3435954"/>
            <a:ext cx="520314" cy="60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97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A41970-13D0-93F0-961A-319D56239CD9}"/>
              </a:ext>
            </a:extLst>
          </p:cNvPr>
          <p:cNvSpPr txBox="1"/>
          <p:nvPr/>
        </p:nvSpPr>
        <p:spPr>
          <a:xfrm>
            <a:off x="624143" y="1529077"/>
            <a:ext cx="109437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solidFill>
                  <a:srgbClr val="FF0000"/>
                </a:solidFill>
              </a:rPr>
              <a:t>突合・照合法</a:t>
            </a:r>
            <a:endParaRPr lang="en-US" altLang="ja-JP" sz="2400" b="1" dirty="0">
              <a:solidFill>
                <a:srgbClr val="FF0000"/>
              </a:solidFill>
            </a:endParaRPr>
          </a:p>
          <a:p>
            <a:endParaRPr lang="en-US" altLang="ja-JP" sz="1200" dirty="0">
              <a:solidFill>
                <a:srgbClr val="FF0000"/>
              </a:solidFill>
            </a:endParaRPr>
          </a:p>
          <a:p>
            <a:r>
              <a:rPr lang="ja-JP" altLang="en-US" sz="2400" i="0" dirty="0">
                <a:solidFill>
                  <a:srgbClr val="333333"/>
                </a:solidFill>
                <a:effectLst/>
                <a:latin typeface="Noto Sans JP"/>
              </a:rPr>
              <a:t>システム監査人が、</a:t>
            </a:r>
            <a:r>
              <a:rPr lang="ja-JP" altLang="en-US" sz="2400" b="1" i="0" dirty="0">
                <a:solidFill>
                  <a:srgbClr val="333333"/>
                </a:solidFill>
                <a:effectLst/>
                <a:latin typeface="Noto Sans JP"/>
              </a:rPr>
              <a:t>関連する複数の証拠資料を突き合わせて整合性を確認する</a:t>
            </a:r>
            <a:r>
              <a:rPr lang="ja-JP" altLang="en-US" sz="2400" i="0" dirty="0">
                <a:solidFill>
                  <a:srgbClr val="333333"/>
                </a:solidFill>
                <a:effectLst/>
                <a:latin typeface="Noto Sans JP"/>
              </a:rPr>
              <a:t>技法のこと。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D81356B8-74F1-37DF-68AC-737EF5F5D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301" y="3429000"/>
            <a:ext cx="1083332" cy="125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矢印: 左右 9">
            <a:extLst>
              <a:ext uri="{FF2B5EF4-FFF2-40B4-BE49-F238E27FC236}">
                <a16:creationId xmlns:a16="http://schemas.microsoft.com/office/drawing/2014/main" id="{C01338BE-0FF3-086F-2350-99E9614D286E}"/>
              </a:ext>
            </a:extLst>
          </p:cNvPr>
          <p:cNvSpPr/>
          <p:nvPr/>
        </p:nvSpPr>
        <p:spPr>
          <a:xfrm>
            <a:off x="5361242" y="3899886"/>
            <a:ext cx="1240526" cy="349344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3F00BE70-82DC-CB9F-D83B-F5FF02A2D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390" y="3428999"/>
            <a:ext cx="1083332" cy="125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81C16E9-DB6D-4BBE-9D14-737159953449}"/>
              </a:ext>
            </a:extLst>
          </p:cNvPr>
          <p:cNvSpPr txBox="1"/>
          <p:nvPr/>
        </p:nvSpPr>
        <p:spPr>
          <a:xfrm>
            <a:off x="5080711" y="3500410"/>
            <a:ext cx="1826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800" b="1" dirty="0"/>
              <a:t>突合・照合</a:t>
            </a:r>
            <a:endParaRPr lang="en-US" altLang="ja-JP" sz="1800" b="1" dirty="0"/>
          </a:p>
        </p:txBody>
      </p:sp>
    </p:spTree>
    <p:extLst>
      <p:ext uri="{BB962C8B-B14F-4D97-AF65-F5344CB8AC3E}">
        <p14:creationId xmlns:p14="http://schemas.microsoft.com/office/powerpoint/2010/main" val="4156449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A41970-13D0-93F0-961A-319D56239CD9}"/>
              </a:ext>
            </a:extLst>
          </p:cNvPr>
          <p:cNvSpPr txBox="1"/>
          <p:nvPr/>
        </p:nvSpPr>
        <p:spPr>
          <a:xfrm>
            <a:off x="624143" y="1387750"/>
            <a:ext cx="109437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solidFill>
                  <a:srgbClr val="FF0000"/>
                </a:solidFill>
              </a:rPr>
              <a:t>コンピュータ支援技法（</a:t>
            </a:r>
            <a:r>
              <a:rPr lang="en-US" altLang="ja-JP" sz="2400" b="1" dirty="0">
                <a:solidFill>
                  <a:srgbClr val="FF0000"/>
                </a:solidFill>
              </a:rPr>
              <a:t>CAAT</a:t>
            </a:r>
            <a:r>
              <a:rPr lang="ja-JP" altLang="en-US" sz="2400" b="1" dirty="0">
                <a:solidFill>
                  <a:srgbClr val="FF0000"/>
                </a:solidFill>
              </a:rPr>
              <a:t>：</a:t>
            </a:r>
            <a:r>
              <a:rPr lang="en-US" altLang="ja-JP" sz="2400" b="1" dirty="0">
                <a:solidFill>
                  <a:srgbClr val="FF0000"/>
                </a:solidFill>
              </a:rPr>
              <a:t>Computer Assisted Audit Techniques</a:t>
            </a:r>
            <a:r>
              <a:rPr lang="ja-JP" altLang="en-US" sz="2400" b="1" dirty="0">
                <a:solidFill>
                  <a:srgbClr val="FF0000"/>
                </a:solidFill>
              </a:rPr>
              <a:t>）</a:t>
            </a:r>
            <a:endParaRPr lang="en-US" altLang="ja-JP" sz="2400" b="1" dirty="0">
              <a:solidFill>
                <a:srgbClr val="FF0000"/>
              </a:solidFill>
            </a:endParaRPr>
          </a:p>
          <a:p>
            <a:endParaRPr lang="en-US" altLang="ja-JP" sz="1200" dirty="0">
              <a:solidFill>
                <a:srgbClr val="FF0000"/>
              </a:solidFill>
            </a:endParaRPr>
          </a:p>
          <a:p>
            <a:r>
              <a:rPr lang="ja-JP" altLang="en-US" sz="2400" i="0" dirty="0">
                <a:solidFill>
                  <a:srgbClr val="333333"/>
                </a:solidFill>
                <a:effectLst/>
                <a:latin typeface="Noto Sans JP"/>
              </a:rPr>
              <a:t>システム監査人が、</a:t>
            </a:r>
            <a:r>
              <a:rPr lang="ja-JP" altLang="en-US" sz="2400" b="1" i="0" dirty="0">
                <a:solidFill>
                  <a:srgbClr val="333333"/>
                </a:solidFill>
                <a:effectLst/>
                <a:latin typeface="Noto Sans JP"/>
              </a:rPr>
              <a:t>コンピュータを利用し、不正の有無等を検証する技法のこと。 大量のデータを検証できるといったメリット</a:t>
            </a:r>
            <a:r>
              <a:rPr lang="ja-JP" altLang="en-US" sz="2400" i="0" dirty="0">
                <a:solidFill>
                  <a:srgbClr val="333333"/>
                </a:solidFill>
                <a:effectLst/>
                <a:latin typeface="Noto Sans JP"/>
              </a:rPr>
              <a:t>がある。</a:t>
            </a:r>
          </a:p>
        </p:txBody>
      </p:sp>
      <p:pic>
        <p:nvPicPr>
          <p:cNvPr id="2" name="Picture 16">
            <a:extLst>
              <a:ext uri="{FF2B5EF4-FFF2-40B4-BE49-F238E27FC236}">
                <a16:creationId xmlns:a16="http://schemas.microsoft.com/office/drawing/2014/main" id="{9DE7F8F3-9060-D46E-BB75-CCF4C45C5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777" y="3946696"/>
            <a:ext cx="1327218" cy="129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0">
            <a:extLst>
              <a:ext uri="{FF2B5EF4-FFF2-40B4-BE49-F238E27FC236}">
                <a16:creationId xmlns:a16="http://schemas.microsoft.com/office/drawing/2014/main" id="{AB0E342F-81D3-3B7A-20FE-0BDCBF7CC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731" y="3278427"/>
            <a:ext cx="1349210" cy="192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9EFFD9-AED6-BF5A-53DB-4110AB04D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248" y="3946696"/>
            <a:ext cx="479529" cy="55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0BE67B98-F295-C4A3-40F9-C30202526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855" y="3351722"/>
            <a:ext cx="479529" cy="55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50683DA-CCA4-F9CF-8C8E-DD6BE1F59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792" y="3429000"/>
            <a:ext cx="479529" cy="55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F54F8FD9-31AE-3BFA-1D6C-5DA189B71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640" y="4212927"/>
            <a:ext cx="479529" cy="556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872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A41970-13D0-93F0-961A-319D56239CD9}"/>
              </a:ext>
            </a:extLst>
          </p:cNvPr>
          <p:cNvSpPr txBox="1"/>
          <p:nvPr/>
        </p:nvSpPr>
        <p:spPr>
          <a:xfrm>
            <a:off x="1887569" y="2504019"/>
            <a:ext cx="502664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突</a:t>
            </a:r>
            <a:r>
              <a:rPr lang="ja-JP" altLang="en-US" sz="2400" b="1" i="0" dirty="0">
                <a:solidFill>
                  <a:srgbClr val="001D35"/>
                </a:solidFill>
                <a:effectLst/>
                <a:latin typeface="Arial" panose="020B0604020202020204" pitchFamily="34" charset="0"/>
              </a:rPr>
              <a:t>合・照合法</a:t>
            </a:r>
            <a:endParaRPr lang="en-US" altLang="ja-JP" sz="2400" b="1" i="0" dirty="0">
              <a:solidFill>
                <a:srgbClr val="001D35"/>
              </a:solidFill>
              <a:effectLst/>
              <a:latin typeface="Arial" panose="020B0604020202020204" pitchFamily="34" charset="0"/>
            </a:endParaRPr>
          </a:p>
          <a:p>
            <a:r>
              <a:rPr lang="ja-JP" altLang="en-US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コ</a:t>
            </a:r>
            <a:r>
              <a:rPr lang="ja-JP" altLang="en-US" sz="2400" b="1" i="0" dirty="0">
                <a:solidFill>
                  <a:srgbClr val="001D35"/>
                </a:solidFill>
                <a:effectLst/>
                <a:latin typeface="Arial" panose="020B0604020202020204" pitchFamily="34" charset="0"/>
              </a:rPr>
              <a:t>ンピュータ支援技法（</a:t>
            </a:r>
            <a:r>
              <a:rPr lang="en-US" altLang="ja-JP" sz="2400" b="1" i="0" dirty="0">
                <a:solidFill>
                  <a:srgbClr val="001D35"/>
                </a:solidFill>
                <a:effectLst/>
                <a:latin typeface="Arial" panose="020B0604020202020204" pitchFamily="34" charset="0"/>
              </a:rPr>
              <a:t>CAAT</a:t>
            </a:r>
            <a:r>
              <a:rPr lang="ja-JP" altLang="en-US" sz="2400" b="1" i="0" dirty="0">
                <a:solidFill>
                  <a:srgbClr val="001D35"/>
                </a:solidFill>
                <a:effectLst/>
                <a:latin typeface="Arial" panose="020B0604020202020204" pitchFamily="34" charset="0"/>
              </a:rPr>
              <a:t>）</a:t>
            </a:r>
            <a:endParaRPr lang="en-US" altLang="ja-JP" sz="2400" b="1" i="0" dirty="0">
              <a:solidFill>
                <a:srgbClr val="001D35"/>
              </a:solidFill>
              <a:effectLst/>
              <a:latin typeface="Arial" panose="020B0604020202020204" pitchFamily="34" charset="0"/>
            </a:endParaRPr>
          </a:p>
          <a:p>
            <a:r>
              <a:rPr lang="ja-JP" altLang="en-US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イ</a:t>
            </a:r>
            <a:r>
              <a:rPr lang="ja-JP" altLang="en-US" sz="2400" b="1" i="0" dirty="0">
                <a:solidFill>
                  <a:srgbClr val="001D35"/>
                </a:solidFill>
                <a:effectLst/>
                <a:latin typeface="Arial" panose="020B0604020202020204" pitchFamily="34" charset="0"/>
              </a:rPr>
              <a:t>ンタビュー法</a:t>
            </a:r>
            <a:endParaRPr lang="en-US" altLang="ja-JP" sz="2400" b="1" i="0" dirty="0">
              <a:solidFill>
                <a:srgbClr val="001D35"/>
              </a:solidFill>
              <a:effectLst/>
              <a:latin typeface="Arial" panose="020B0604020202020204" pitchFamily="34" charset="0"/>
            </a:endParaRPr>
          </a:p>
          <a:p>
            <a:r>
              <a:rPr lang="ja-JP" altLang="en-US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現</a:t>
            </a:r>
            <a:r>
              <a:rPr lang="ja-JP" altLang="en-US" sz="2400" b="1" i="0" dirty="0">
                <a:solidFill>
                  <a:srgbClr val="001D35"/>
                </a:solidFill>
                <a:effectLst/>
                <a:latin typeface="Arial" panose="020B0604020202020204" pitchFamily="34" charset="0"/>
              </a:rPr>
              <a:t>地調査法</a:t>
            </a:r>
            <a:endParaRPr lang="en-US" altLang="ja-JP" sz="2400" b="1" i="0" dirty="0">
              <a:solidFill>
                <a:srgbClr val="001D35"/>
              </a:solidFill>
              <a:effectLst/>
              <a:latin typeface="Arial" panose="020B0604020202020204" pitchFamily="34" charset="0"/>
            </a:endParaRPr>
          </a:p>
          <a:p>
            <a:r>
              <a:rPr lang="ja-JP" altLang="en-US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ド</a:t>
            </a:r>
            <a:r>
              <a:rPr lang="ja-JP" altLang="en-US" sz="2400" b="1" i="0" dirty="0">
                <a:solidFill>
                  <a:srgbClr val="001D35"/>
                </a:solidFill>
                <a:effectLst/>
                <a:latin typeface="Arial" panose="020B0604020202020204" pitchFamily="34" charset="0"/>
              </a:rPr>
              <a:t>キュメントレビュー法</a:t>
            </a:r>
            <a:endParaRPr lang="en-US" altLang="ja-JP" sz="2400" b="1" i="0" dirty="0">
              <a:solidFill>
                <a:srgbClr val="001D35"/>
              </a:solidFill>
              <a:effectLst/>
              <a:latin typeface="Arial" panose="020B0604020202020204" pitchFamily="34" charset="0"/>
            </a:endParaRPr>
          </a:p>
          <a:p>
            <a:r>
              <a:rPr lang="ja-JP" altLang="en-US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ウ</a:t>
            </a:r>
            <a:r>
              <a:rPr lang="ja-JP" altLang="en-US" sz="2400" b="1" i="0" dirty="0">
                <a:solidFill>
                  <a:srgbClr val="001D35"/>
                </a:solidFill>
                <a:effectLst/>
                <a:latin typeface="Arial" panose="020B0604020202020204" pitchFamily="34" charset="0"/>
              </a:rPr>
              <a:t>ォークスルー法</a:t>
            </a:r>
            <a:endParaRPr lang="en-US" altLang="ja-JP" sz="2400" b="1" i="0" dirty="0">
              <a:solidFill>
                <a:srgbClr val="001D35"/>
              </a:solidFill>
              <a:effectLst/>
              <a:latin typeface="Arial" panose="020B0604020202020204" pitchFamily="34" charset="0"/>
            </a:endParaRPr>
          </a:p>
          <a:p>
            <a:r>
              <a:rPr lang="ja-JP" altLang="en-US" sz="24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チ</a:t>
            </a:r>
            <a:r>
              <a:rPr lang="ja-JP" altLang="en-US" sz="2400" b="1" i="0" dirty="0">
                <a:solidFill>
                  <a:srgbClr val="001D35"/>
                </a:solidFill>
                <a:effectLst/>
                <a:latin typeface="Arial" panose="020B0604020202020204" pitchFamily="34" charset="0"/>
              </a:rPr>
              <a:t>ェックリスト法</a:t>
            </a:r>
            <a:endParaRPr lang="ja-JP" altLang="en-US" sz="2400" i="0" dirty="0">
              <a:solidFill>
                <a:srgbClr val="333333"/>
              </a:solidFill>
              <a:effectLst/>
              <a:latin typeface="Noto Sans JP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71CA439-E076-8F44-3598-B07796D4F396}"/>
              </a:ext>
            </a:extLst>
          </p:cNvPr>
          <p:cNvSpPr txBox="1"/>
          <p:nvPr/>
        </p:nvSpPr>
        <p:spPr>
          <a:xfrm>
            <a:off x="801384" y="1291557"/>
            <a:ext cx="107981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4800" b="1" dirty="0">
                <a:solidFill>
                  <a:srgbClr val="FF0000"/>
                </a:solidFill>
                <a:latin typeface="Arial" panose="020B0604020202020204" pitchFamily="34" charset="0"/>
              </a:rPr>
              <a:t>突</a:t>
            </a:r>
            <a:r>
              <a:rPr lang="ja-JP" altLang="en-US" sz="4800" b="1" dirty="0">
                <a:solidFill>
                  <a:srgbClr val="001D35"/>
                </a:solidFill>
                <a:latin typeface="Arial" panose="020B0604020202020204" pitchFamily="34" charset="0"/>
              </a:rPr>
              <a:t>然</a:t>
            </a:r>
            <a:r>
              <a:rPr lang="ja-JP" altLang="en-US" sz="4800" b="1" dirty="0">
                <a:solidFill>
                  <a:srgbClr val="FF0000"/>
                </a:solidFill>
                <a:latin typeface="Arial" panose="020B0604020202020204" pitchFamily="34" charset="0"/>
              </a:rPr>
              <a:t>恋（コイ）</a:t>
            </a:r>
            <a:r>
              <a:rPr lang="ja-JP" altLang="en-US" sz="4800" b="1" dirty="0">
                <a:solidFill>
                  <a:srgbClr val="001D35"/>
                </a:solidFill>
                <a:latin typeface="Arial" panose="020B0604020202020204" pitchFamily="34" charset="0"/>
              </a:rPr>
              <a:t>する</a:t>
            </a:r>
            <a:r>
              <a:rPr lang="ja-JP" altLang="en-US" sz="4800" b="1" dirty="0">
                <a:solidFill>
                  <a:srgbClr val="FF0000"/>
                </a:solidFill>
                <a:latin typeface="Arial" panose="020B0604020202020204" pitchFamily="34" charset="0"/>
              </a:rPr>
              <a:t>ゲンドウち</a:t>
            </a:r>
            <a:r>
              <a:rPr lang="ja-JP" altLang="en-US" sz="4800" b="1" dirty="0">
                <a:solidFill>
                  <a:srgbClr val="001D35"/>
                </a:solidFill>
                <a:latin typeface="Arial" panose="020B0604020202020204" pitchFamily="34" charset="0"/>
              </a:rPr>
              <a:t>ゃん</a:t>
            </a:r>
            <a:endParaRPr lang="ja-JP" altLang="en-US" sz="4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9B1F6A-A714-0838-1F16-3F28EE4D8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213" y="2773241"/>
            <a:ext cx="2408434" cy="2408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B902CCB4-8B1E-62DB-0970-DCC89422B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884" y="2891530"/>
            <a:ext cx="842053" cy="71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34AA8153-42C8-B306-1A74-B853619ED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130" y="2563354"/>
            <a:ext cx="494780" cy="41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355D5D56-9B23-BBF6-ACDE-6E477AD4B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9368" y="2421458"/>
            <a:ext cx="554065" cy="47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49F53DB0-C555-B82E-183D-748047888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7282" y="3275963"/>
            <a:ext cx="388928" cy="32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EEE54084-DBBA-551C-554B-B6798273E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2489" y="3275697"/>
            <a:ext cx="388928" cy="32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073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自動的に生成された説明">
            <a:extLst>
              <a:ext uri="{FF2B5EF4-FFF2-40B4-BE49-F238E27FC236}">
                <a16:creationId xmlns:a16="http://schemas.microsoft.com/office/drawing/2014/main" id="{C9CA254A-8E0F-59B6-8608-5D25B04E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21" y="2059204"/>
            <a:ext cx="10216958" cy="2739591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0D36834C-650C-B376-09A3-F8B29D8C960C}"/>
              </a:ext>
            </a:extLst>
          </p:cNvPr>
          <p:cNvSpPr txBox="1"/>
          <p:nvPr/>
        </p:nvSpPr>
        <p:spPr>
          <a:xfrm>
            <a:off x="1262431" y="1859149"/>
            <a:ext cx="2517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latin typeface="Noto Sans JP"/>
              </a:rPr>
              <a:t>令和元年度 秋季</a:t>
            </a:r>
            <a:endParaRPr lang="en-US" altLang="ja-JP" sz="2000" b="1" dirty="0">
              <a:latin typeface="Noto Sans JP"/>
            </a:endParaRPr>
          </a:p>
        </p:txBody>
      </p:sp>
    </p:spTree>
    <p:extLst>
      <p:ext uri="{BB962C8B-B14F-4D97-AF65-F5344CB8AC3E}">
        <p14:creationId xmlns:p14="http://schemas.microsoft.com/office/powerpoint/2010/main" val="1502701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自動的に生成された説明">
            <a:extLst>
              <a:ext uri="{FF2B5EF4-FFF2-40B4-BE49-F238E27FC236}">
                <a16:creationId xmlns:a16="http://schemas.microsoft.com/office/drawing/2014/main" id="{C9CA254A-8E0F-59B6-8608-5D25B04E7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21" y="2059204"/>
            <a:ext cx="10216958" cy="2739591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9499761C-4EA8-29E0-45C8-89807B75DCF5}"/>
              </a:ext>
            </a:extLst>
          </p:cNvPr>
          <p:cNvSpPr/>
          <p:nvPr/>
        </p:nvSpPr>
        <p:spPr>
          <a:xfrm>
            <a:off x="6270175" y="3683982"/>
            <a:ext cx="482321" cy="43207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AC5995-DA23-2FAE-6BFB-E36DB3038FEB}"/>
              </a:ext>
            </a:extLst>
          </p:cNvPr>
          <p:cNvSpPr txBox="1"/>
          <p:nvPr/>
        </p:nvSpPr>
        <p:spPr>
          <a:xfrm>
            <a:off x="1262431" y="1859149"/>
            <a:ext cx="2517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latin typeface="Noto Sans JP"/>
              </a:rPr>
              <a:t>令和元年度 秋季</a:t>
            </a:r>
            <a:endParaRPr lang="en-US" altLang="ja-JP" sz="2000" b="1" dirty="0">
              <a:latin typeface="Noto Sans JP"/>
            </a:endParaRPr>
          </a:p>
        </p:txBody>
      </p:sp>
    </p:spTree>
    <p:extLst>
      <p:ext uri="{BB962C8B-B14F-4D97-AF65-F5344CB8AC3E}">
        <p14:creationId xmlns:p14="http://schemas.microsoft.com/office/powerpoint/2010/main" val="2122049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A41970-13D0-93F0-961A-319D56239CD9}"/>
              </a:ext>
            </a:extLst>
          </p:cNvPr>
          <p:cNvSpPr txBox="1"/>
          <p:nvPr/>
        </p:nvSpPr>
        <p:spPr>
          <a:xfrm>
            <a:off x="624143" y="1099212"/>
            <a:ext cx="109437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solidFill>
                  <a:srgbClr val="FF0000"/>
                </a:solidFill>
              </a:rPr>
              <a:t>監査モジュール法</a:t>
            </a:r>
            <a:endParaRPr lang="en-US" altLang="ja-JP" sz="2400" b="1" dirty="0">
              <a:solidFill>
                <a:srgbClr val="FF0000"/>
              </a:solidFill>
            </a:endParaRPr>
          </a:p>
          <a:p>
            <a:endParaRPr lang="en-US" altLang="ja-JP" sz="1200" dirty="0">
              <a:solidFill>
                <a:srgbClr val="FF0000"/>
              </a:solidFill>
            </a:endParaRPr>
          </a:p>
          <a:p>
            <a:r>
              <a:rPr lang="ja-JP" altLang="en-US" sz="2400" b="1" i="0" dirty="0">
                <a:solidFill>
                  <a:srgbClr val="333333"/>
                </a:solidFill>
                <a:effectLst/>
                <a:latin typeface="Noto Sans JP"/>
              </a:rPr>
              <a:t>システム自体にデータを抽出・記録するモジュールを組み込んでおき、出力されたデータから監査を行う</a:t>
            </a:r>
            <a:r>
              <a:rPr lang="ja-JP" altLang="en-US" sz="2400" i="0" dirty="0">
                <a:solidFill>
                  <a:srgbClr val="333333"/>
                </a:solidFill>
                <a:effectLst/>
                <a:latin typeface="Noto Sans JP"/>
              </a:rPr>
              <a:t>技法のこと。コンピュータ支援技法（</a:t>
            </a:r>
            <a:r>
              <a:rPr lang="en-US" altLang="ja-JP" sz="2400" i="0" dirty="0">
                <a:solidFill>
                  <a:srgbClr val="333333"/>
                </a:solidFill>
                <a:effectLst/>
                <a:latin typeface="Noto Sans JP"/>
              </a:rPr>
              <a:t>CAAT</a:t>
            </a:r>
            <a:r>
              <a:rPr lang="ja-JP" altLang="en-US" sz="2400" i="0" dirty="0">
                <a:solidFill>
                  <a:srgbClr val="333333"/>
                </a:solidFill>
                <a:effectLst/>
                <a:latin typeface="Noto Sans JP"/>
              </a:rPr>
              <a:t>）の一つとして用いられる。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233A5D-E8D0-B20C-7BC8-9ED6E1E73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961" y="2853538"/>
            <a:ext cx="2613918" cy="2613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820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A41970-13D0-93F0-961A-319D56239CD9}"/>
              </a:ext>
            </a:extLst>
          </p:cNvPr>
          <p:cNvSpPr txBox="1"/>
          <p:nvPr/>
        </p:nvSpPr>
        <p:spPr>
          <a:xfrm>
            <a:off x="624143" y="945099"/>
            <a:ext cx="109437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solidFill>
                  <a:srgbClr val="FF0000"/>
                </a:solidFill>
              </a:rPr>
              <a:t>ペネトレーションテスト法</a:t>
            </a:r>
            <a:endParaRPr lang="en-US" altLang="ja-JP" sz="2400" b="1" dirty="0">
              <a:solidFill>
                <a:srgbClr val="FF0000"/>
              </a:solidFill>
            </a:endParaRPr>
          </a:p>
          <a:p>
            <a:endParaRPr lang="en-US" altLang="ja-JP" sz="1200" dirty="0">
              <a:solidFill>
                <a:srgbClr val="FF0000"/>
              </a:solidFill>
            </a:endParaRPr>
          </a:p>
          <a:p>
            <a:r>
              <a:rPr lang="ja-JP" altLang="en-US" sz="2400" b="1" i="0" dirty="0">
                <a:solidFill>
                  <a:srgbClr val="333333"/>
                </a:solidFill>
                <a:effectLst/>
                <a:latin typeface="Noto Sans JP"/>
              </a:rPr>
              <a:t>システムやネットワークの脆弱性を評価するために、実際に攻撃者の視点に立って疑似的な攻撃を試みる</a:t>
            </a:r>
            <a:r>
              <a:rPr lang="ja-JP" altLang="en-US" sz="2400" i="0" dirty="0">
                <a:solidFill>
                  <a:srgbClr val="333333"/>
                </a:solidFill>
                <a:effectLst/>
                <a:latin typeface="Noto Sans JP"/>
              </a:rPr>
              <a:t>技法のこと。組織のセキュリティ対策を強化するために、定期的に実施することが推奨されている。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80C36BF-C536-F9D4-6B34-509B6BDFC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3881" y="2815168"/>
            <a:ext cx="2686815" cy="268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305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BC3C28D-506C-CDDE-35B8-8B3E041FA646}"/>
              </a:ext>
            </a:extLst>
          </p:cNvPr>
          <p:cNvSpPr/>
          <p:nvPr/>
        </p:nvSpPr>
        <p:spPr>
          <a:xfrm>
            <a:off x="0" y="2044005"/>
            <a:ext cx="12192000" cy="276998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ja-JP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2E02C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けいふぉんと" panose="02000600000000000000" pitchFamily="2" charset="-128"/>
                <a:ea typeface="けいふぉんと" panose="02000600000000000000" pitchFamily="2" charset="-128"/>
              </a:rPr>
              <a:t>情報セキュリティマネジメント</a:t>
            </a:r>
            <a:r>
              <a:rPr lang="ja-JP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2E02C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けいふぉんと" panose="02000600000000000000" pitchFamily="2" charset="-128"/>
                <a:ea typeface="けいふぉんと" panose="02000600000000000000" pitchFamily="2" charset="-128"/>
              </a:rPr>
              <a:t>試験対策</a:t>
            </a:r>
            <a:endParaRPr lang="en-US" altLang="ja-JP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2E02C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けいふぉんと" panose="02000600000000000000" pitchFamily="2" charset="-128"/>
              <a:ea typeface="けいふぉんと" panose="02000600000000000000" pitchFamily="2" charset="-128"/>
            </a:endParaRPr>
          </a:p>
          <a:p>
            <a:pPr algn="ctr"/>
            <a:r>
              <a:rPr lang="ja-JP" altLang="en-US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2E02C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けいふぉんと" panose="02000600000000000000" pitchFamily="2" charset="-128"/>
                <a:ea typeface="けいふぉんと" panose="02000600000000000000" pitchFamily="2" charset="-128"/>
              </a:rPr>
              <a:t>監査技法</a:t>
            </a:r>
            <a:endParaRPr lang="en-US" altLang="ja-JP" sz="6600" b="1" dirty="0">
              <a:ln w="9525">
                <a:solidFill>
                  <a:schemeClr val="bg1"/>
                </a:solidFill>
                <a:prstDash val="solid"/>
              </a:ln>
              <a:solidFill>
                <a:srgbClr val="2E02C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けいふぉんと" panose="02000600000000000000" pitchFamily="2" charset="-128"/>
              <a:ea typeface="けいふぉんと" panose="02000600000000000000" pitchFamily="2" charset="-128"/>
            </a:endParaRPr>
          </a:p>
          <a:p>
            <a:pPr algn="ctr"/>
            <a:r>
              <a:rPr lang="en-US" altLang="ja-JP" sz="54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けいふぉんと" panose="02000600000000000000" pitchFamily="2" charset="-128"/>
                <a:ea typeface="けいふぉんと" panose="02000600000000000000" pitchFamily="2" charset="-128"/>
              </a:rPr>
              <a:t>-</a:t>
            </a:r>
            <a:r>
              <a:rPr lang="ja-JP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けいふぉんと" panose="02000600000000000000" pitchFamily="2" charset="-128"/>
                <a:ea typeface="けいふぉんと" panose="02000600000000000000" pitchFamily="2" charset="-128"/>
              </a:rPr>
              <a:t>男性ボイス </a:t>
            </a:r>
            <a:r>
              <a:rPr lang="en-US" altLang="ja-JP" sz="5400" b="1" cap="none" spc="0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けいふぉんと" panose="02000600000000000000" pitchFamily="2" charset="-128"/>
                <a:ea typeface="けいふぉんと" panose="02000600000000000000" pitchFamily="2" charset="-128"/>
              </a:rPr>
              <a:t>Ver.-</a:t>
            </a:r>
            <a:endParaRPr lang="ja-JP" altLang="en-US" sz="5400" b="1" cap="none" spc="0" dirty="0">
              <a:ln w="9525">
                <a:solidFill>
                  <a:schemeClr val="bg1"/>
                </a:solidFill>
                <a:prstDash val="solid"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けいふぉんと" panose="02000600000000000000" pitchFamily="2" charset="-128"/>
              <a:ea typeface="けいふぉんと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2893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BC3C28D-506C-CDDE-35B8-8B3E041FA646}"/>
              </a:ext>
            </a:extLst>
          </p:cNvPr>
          <p:cNvSpPr/>
          <p:nvPr/>
        </p:nvSpPr>
        <p:spPr>
          <a:xfrm>
            <a:off x="0" y="2044005"/>
            <a:ext cx="12192000" cy="276998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ja-JP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2E02C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けいふぉんと" panose="02000600000000000000" pitchFamily="2" charset="-128"/>
                <a:ea typeface="けいふぉんと" panose="02000600000000000000" pitchFamily="2" charset="-128"/>
              </a:rPr>
              <a:t>情報セキュリティマネジメント</a:t>
            </a:r>
            <a:r>
              <a:rPr lang="ja-JP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2E02C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けいふぉんと" panose="02000600000000000000" pitchFamily="2" charset="-128"/>
                <a:ea typeface="けいふぉんと" panose="02000600000000000000" pitchFamily="2" charset="-128"/>
              </a:rPr>
              <a:t>試験対策</a:t>
            </a:r>
            <a:endParaRPr lang="en-US" altLang="ja-JP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2E02C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けいふぉんと" panose="02000600000000000000" pitchFamily="2" charset="-128"/>
              <a:ea typeface="けいふぉんと" panose="02000600000000000000" pitchFamily="2" charset="-128"/>
            </a:endParaRPr>
          </a:p>
          <a:p>
            <a:pPr algn="ctr"/>
            <a:r>
              <a:rPr lang="ja-JP" altLang="en-US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2E02C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けいふぉんと" panose="02000600000000000000" pitchFamily="2" charset="-128"/>
                <a:ea typeface="けいふぉんと" panose="02000600000000000000" pitchFamily="2" charset="-128"/>
              </a:rPr>
              <a:t>監査技法</a:t>
            </a:r>
            <a:endParaRPr lang="en-US" altLang="ja-JP" sz="6600" b="1" dirty="0">
              <a:ln w="9525">
                <a:solidFill>
                  <a:schemeClr val="bg1"/>
                </a:solidFill>
                <a:prstDash val="solid"/>
              </a:ln>
              <a:solidFill>
                <a:srgbClr val="2E02C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けいふぉんと" panose="02000600000000000000" pitchFamily="2" charset="-128"/>
              <a:ea typeface="けいふぉんと" panose="02000600000000000000" pitchFamily="2" charset="-128"/>
            </a:endParaRPr>
          </a:p>
          <a:p>
            <a:pPr algn="ctr"/>
            <a:r>
              <a:rPr lang="en-US" altLang="ja-JP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けいふぉんと" panose="02000600000000000000" pitchFamily="2" charset="-128"/>
                <a:ea typeface="けいふぉんと" panose="02000600000000000000" pitchFamily="2" charset="-128"/>
              </a:rPr>
              <a:t>-</a:t>
            </a:r>
            <a:r>
              <a:rPr lang="ja-JP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けいふぉんと" panose="02000600000000000000" pitchFamily="2" charset="-128"/>
                <a:ea typeface="けいふぉんと" panose="02000600000000000000" pitchFamily="2" charset="-128"/>
              </a:rPr>
              <a:t>ずんだもん</a:t>
            </a:r>
            <a:r>
              <a:rPr lang="ja-JP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けいふぉんと" panose="02000600000000000000" pitchFamily="2" charset="-128"/>
                <a:ea typeface="けいふぉんと" panose="02000600000000000000" pitchFamily="2" charset="-128"/>
              </a:rPr>
              <a:t> </a:t>
            </a:r>
            <a:r>
              <a:rPr lang="en-US" altLang="ja-JP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けいふぉんと" panose="02000600000000000000" pitchFamily="2" charset="-128"/>
                <a:ea typeface="けいふぉんと" panose="02000600000000000000" pitchFamily="2" charset="-128"/>
              </a:rPr>
              <a:t>Ver.-</a:t>
            </a:r>
            <a:endParaRPr lang="ja-JP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けいふぉんと" panose="02000600000000000000" pitchFamily="2" charset="-128"/>
              <a:ea typeface="けいふぉんと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2853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2A61CD1A-0A2D-5BEF-5476-6270F2F0C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3064" y="678885"/>
            <a:ext cx="7885872" cy="550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467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>
            <a:extLst>
              <a:ext uri="{FF2B5EF4-FFF2-40B4-BE49-F238E27FC236}">
                <a16:creationId xmlns:a16="http://schemas.microsoft.com/office/drawing/2014/main" id="{A99A6FBA-9C18-1357-4DFD-240B23B46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442" y="4634908"/>
            <a:ext cx="1525559" cy="134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A41970-13D0-93F0-961A-319D56239CD9}"/>
              </a:ext>
            </a:extLst>
          </p:cNvPr>
          <p:cNvSpPr txBox="1"/>
          <p:nvPr/>
        </p:nvSpPr>
        <p:spPr>
          <a:xfrm>
            <a:off x="624143" y="542799"/>
            <a:ext cx="1094371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solidFill>
                  <a:srgbClr val="FF0000"/>
                </a:solidFill>
              </a:rPr>
              <a:t>監査技法</a:t>
            </a:r>
            <a:endParaRPr lang="en-US" altLang="ja-JP" sz="2400" b="1" dirty="0">
              <a:solidFill>
                <a:srgbClr val="FF0000"/>
              </a:solidFill>
            </a:endParaRPr>
          </a:p>
          <a:p>
            <a:endParaRPr lang="en-US" altLang="ja-JP" sz="1200" dirty="0">
              <a:solidFill>
                <a:srgbClr val="FF0000"/>
              </a:solidFill>
            </a:endParaRPr>
          </a:p>
          <a:p>
            <a:r>
              <a:rPr lang="ja-JP" altLang="en-US" sz="2400" i="0" dirty="0">
                <a:solidFill>
                  <a:srgbClr val="333333"/>
                </a:solidFill>
                <a:effectLst/>
                <a:latin typeface="Noto Sans JP"/>
              </a:rPr>
              <a:t>監査を行う際に用いられる手法のこと。</a:t>
            </a:r>
            <a:r>
              <a:rPr lang="ja-JP" altLang="en-US" sz="2400" b="1" i="0" dirty="0">
                <a:solidFill>
                  <a:srgbClr val="333333"/>
                </a:solidFill>
                <a:effectLst/>
                <a:latin typeface="Noto Sans JP"/>
              </a:rPr>
              <a:t>監査証拠</a:t>
            </a:r>
            <a:r>
              <a:rPr lang="ja-JP" altLang="en-US" sz="2400" i="0" dirty="0">
                <a:solidFill>
                  <a:srgbClr val="333333"/>
                </a:solidFill>
                <a:effectLst/>
                <a:latin typeface="Noto Sans JP"/>
              </a:rPr>
              <a:t>を得るために行う。</a:t>
            </a:r>
            <a:endParaRPr lang="en-US" altLang="ja-JP" sz="2400" i="0" dirty="0">
              <a:solidFill>
                <a:srgbClr val="333333"/>
              </a:solidFill>
              <a:effectLst/>
              <a:latin typeface="Noto Sans JP"/>
            </a:endParaRPr>
          </a:p>
          <a:p>
            <a:r>
              <a:rPr lang="ja-JP" altLang="en-US" sz="2400" dirty="0">
                <a:solidFill>
                  <a:srgbClr val="333333"/>
                </a:solidFill>
                <a:latin typeface="Noto Sans JP"/>
              </a:rPr>
              <a:t>代表的な手法として、</a:t>
            </a:r>
            <a:r>
              <a:rPr lang="ja-JP" altLang="en-US" sz="2400" b="1" i="0" dirty="0">
                <a:solidFill>
                  <a:srgbClr val="001D35"/>
                </a:solidFill>
                <a:effectLst/>
                <a:latin typeface="Arial" panose="020B0604020202020204" pitchFamily="34" charset="0"/>
              </a:rPr>
              <a:t>チェックリスト法、ドキュメントレビュー法、現地調査法、インタビュー法、ウォークスルー法、突合・照合法、コンピュータ支援技法（</a:t>
            </a:r>
            <a:r>
              <a:rPr lang="en-US" altLang="ja-JP" sz="2400" b="1" i="0" dirty="0">
                <a:solidFill>
                  <a:srgbClr val="001D35"/>
                </a:solidFill>
                <a:effectLst/>
                <a:latin typeface="Arial" panose="020B0604020202020204" pitchFamily="34" charset="0"/>
              </a:rPr>
              <a:t>CAAT</a:t>
            </a:r>
            <a:r>
              <a:rPr lang="ja-JP" altLang="en-US" sz="2400" b="1" i="0" dirty="0">
                <a:solidFill>
                  <a:srgbClr val="001D35"/>
                </a:solidFill>
                <a:effectLst/>
                <a:latin typeface="Arial" panose="020B0604020202020204" pitchFamily="34" charset="0"/>
              </a:rPr>
              <a:t>）</a:t>
            </a:r>
            <a:r>
              <a:rPr lang="ja-JP" altLang="en-US" sz="2400" b="0" i="0" dirty="0">
                <a:solidFill>
                  <a:srgbClr val="001D35"/>
                </a:solidFill>
                <a:effectLst/>
                <a:latin typeface="Arial" panose="020B0604020202020204" pitchFamily="34" charset="0"/>
              </a:rPr>
              <a:t>の七つが挙げられる。</a:t>
            </a:r>
            <a:endParaRPr lang="ja-JP" altLang="en-US" sz="2400" i="0" dirty="0">
              <a:solidFill>
                <a:srgbClr val="333333"/>
              </a:solidFill>
              <a:effectLst/>
              <a:latin typeface="Noto Sans JP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E2B046C-3DDB-7AA3-25B1-E2AD40AFB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4282" y="2878567"/>
            <a:ext cx="1289940" cy="102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81B7F92E-B021-CB00-0AB7-2474558812DD}"/>
              </a:ext>
            </a:extLst>
          </p:cNvPr>
          <p:cNvSpPr txBox="1"/>
          <p:nvPr/>
        </p:nvSpPr>
        <p:spPr>
          <a:xfrm>
            <a:off x="1321985" y="3954023"/>
            <a:ext cx="2310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800" b="1" i="0" dirty="0">
                <a:solidFill>
                  <a:srgbClr val="001D35"/>
                </a:solidFill>
                <a:effectLst/>
                <a:latin typeface="Arial" panose="020B0604020202020204" pitchFamily="34" charset="0"/>
              </a:rPr>
              <a:t>チェックリスト法</a:t>
            </a:r>
            <a:endParaRPr lang="ja-JP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1EF62B9-2A66-FB81-5C53-5787BE1AA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707" y="2853875"/>
            <a:ext cx="923402" cy="107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9EA4CD9-8043-1C69-3788-7E3554D15A74}"/>
              </a:ext>
            </a:extLst>
          </p:cNvPr>
          <p:cNvSpPr txBox="1"/>
          <p:nvPr/>
        </p:nvSpPr>
        <p:spPr>
          <a:xfrm>
            <a:off x="3632372" y="3935338"/>
            <a:ext cx="23103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800" b="1" i="0" dirty="0">
                <a:solidFill>
                  <a:srgbClr val="001D35"/>
                </a:solidFill>
                <a:effectLst/>
                <a:latin typeface="Arial" panose="020B0604020202020204" pitchFamily="34" charset="0"/>
              </a:rPr>
              <a:t>ドキュメント</a:t>
            </a:r>
            <a:endParaRPr lang="en-US" altLang="ja-JP" sz="1800" b="1" i="0" dirty="0">
              <a:solidFill>
                <a:srgbClr val="001D35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ja-JP" altLang="en-US" sz="1800" b="1" i="0" dirty="0">
                <a:solidFill>
                  <a:srgbClr val="001D35"/>
                </a:solidFill>
                <a:effectLst/>
                <a:latin typeface="Arial" panose="020B0604020202020204" pitchFamily="34" charset="0"/>
              </a:rPr>
              <a:t>レビュー法</a:t>
            </a:r>
            <a:endParaRPr lang="ja-JP" alt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596C385-EA4C-0BB2-0F3E-A7F38FD3E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782" y="2689215"/>
            <a:ext cx="1507775" cy="128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E5E4401D-8D22-C3A5-7877-3830B903E141}"/>
              </a:ext>
            </a:extLst>
          </p:cNvPr>
          <p:cNvSpPr txBox="1"/>
          <p:nvPr/>
        </p:nvSpPr>
        <p:spPr>
          <a:xfrm>
            <a:off x="8587884" y="3954023"/>
            <a:ext cx="2310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1800" b="1" i="0" dirty="0">
                <a:solidFill>
                  <a:srgbClr val="001D35"/>
                </a:solidFill>
                <a:effectLst/>
                <a:latin typeface="Arial" panose="020B0604020202020204" pitchFamily="34" charset="0"/>
              </a:rPr>
              <a:t>インタビュー法</a:t>
            </a:r>
            <a:endParaRPr lang="ja-JP" altLang="en-US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BD635BB-FD70-9A9F-8948-C697FE290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814" y="2666457"/>
            <a:ext cx="1132300" cy="126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59B1D98-AEF1-1BB0-F3B4-91D3F4D1A0AD}"/>
              </a:ext>
            </a:extLst>
          </p:cNvPr>
          <p:cNvSpPr txBox="1"/>
          <p:nvPr/>
        </p:nvSpPr>
        <p:spPr>
          <a:xfrm>
            <a:off x="5978340" y="3956414"/>
            <a:ext cx="2310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b="1" dirty="0">
                <a:solidFill>
                  <a:srgbClr val="001D35"/>
                </a:solidFill>
                <a:latin typeface="Arial" panose="020B0604020202020204" pitchFamily="34" charset="0"/>
              </a:rPr>
              <a:t>現地調査</a:t>
            </a:r>
            <a:r>
              <a:rPr lang="ja-JP" altLang="en-US" sz="1800" b="1" i="0" dirty="0">
                <a:solidFill>
                  <a:srgbClr val="001D35"/>
                </a:solidFill>
                <a:effectLst/>
                <a:latin typeface="Arial" panose="020B0604020202020204" pitchFamily="34" charset="0"/>
              </a:rPr>
              <a:t>法</a:t>
            </a:r>
            <a:endParaRPr lang="ja-JP" altLang="en-US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52A6894A-3848-BAEE-E612-7866822F9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633" y="4931568"/>
            <a:ext cx="649473" cy="75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488A903B-75B3-EFCA-1091-89804E478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497" y="4931568"/>
            <a:ext cx="649473" cy="75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矢印: 左右 10">
            <a:extLst>
              <a:ext uri="{FF2B5EF4-FFF2-40B4-BE49-F238E27FC236}">
                <a16:creationId xmlns:a16="http://schemas.microsoft.com/office/drawing/2014/main" id="{950FE964-A863-B8D4-B57A-DFE035866659}"/>
              </a:ext>
            </a:extLst>
          </p:cNvPr>
          <p:cNvSpPr/>
          <p:nvPr/>
        </p:nvSpPr>
        <p:spPr>
          <a:xfrm>
            <a:off x="5773223" y="5161981"/>
            <a:ext cx="540157" cy="292882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3ADBA14-6AC5-5CF3-C4F3-F2B271172954}"/>
              </a:ext>
            </a:extLst>
          </p:cNvPr>
          <p:cNvSpPr txBox="1"/>
          <p:nvPr/>
        </p:nvSpPr>
        <p:spPr>
          <a:xfrm>
            <a:off x="4891938" y="5726150"/>
            <a:ext cx="2310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b="1" dirty="0">
                <a:solidFill>
                  <a:srgbClr val="001D35"/>
                </a:solidFill>
                <a:latin typeface="Arial" panose="020B0604020202020204" pitchFamily="34" charset="0"/>
              </a:rPr>
              <a:t>突合・照合法</a:t>
            </a:r>
            <a:endParaRPr lang="ja-JP" altLang="en-US"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47A6EA75-C187-FCAF-8EFD-F7A5E849F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196" y="4623204"/>
            <a:ext cx="800239" cy="118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DFAD4F54-7D1B-C469-50BA-A1C8C7FBE7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247" y="4756165"/>
            <a:ext cx="520314" cy="603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D5299C2-5495-C404-BCEB-CFA35C525227}"/>
              </a:ext>
            </a:extLst>
          </p:cNvPr>
          <p:cNvSpPr txBox="1"/>
          <p:nvPr/>
        </p:nvSpPr>
        <p:spPr>
          <a:xfrm>
            <a:off x="1860460" y="5910816"/>
            <a:ext cx="2310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b="1" dirty="0">
                <a:solidFill>
                  <a:srgbClr val="001D35"/>
                </a:solidFill>
                <a:latin typeface="Arial" panose="020B0604020202020204" pitchFamily="34" charset="0"/>
              </a:rPr>
              <a:t>ウォークスルー法</a:t>
            </a:r>
            <a:endParaRPr lang="ja-JP" altLang="en-US" dirty="0"/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4470242F-11B3-FB42-6FA4-28E27E701B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378" y="4511955"/>
            <a:ext cx="1327218" cy="1291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600DF25-2F87-5328-6728-DE989315B8DC}"/>
              </a:ext>
            </a:extLst>
          </p:cNvPr>
          <p:cNvSpPr txBox="1"/>
          <p:nvPr/>
        </p:nvSpPr>
        <p:spPr>
          <a:xfrm>
            <a:off x="7923417" y="5752780"/>
            <a:ext cx="2497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b="1" dirty="0">
                <a:solidFill>
                  <a:srgbClr val="001D35"/>
                </a:solidFill>
                <a:latin typeface="Arial" panose="020B0604020202020204" pitchFamily="34" charset="0"/>
              </a:rPr>
              <a:t>コンピュータ支援技法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94550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A41970-13D0-93F0-961A-319D56239CD9}"/>
              </a:ext>
            </a:extLst>
          </p:cNvPr>
          <p:cNvSpPr txBox="1"/>
          <p:nvPr/>
        </p:nvSpPr>
        <p:spPr>
          <a:xfrm>
            <a:off x="636146" y="1259461"/>
            <a:ext cx="109437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solidFill>
                  <a:srgbClr val="FF0000"/>
                </a:solidFill>
              </a:rPr>
              <a:t>チェックリスト法</a:t>
            </a:r>
            <a:endParaRPr lang="en-US" altLang="ja-JP" sz="2400" b="1" dirty="0">
              <a:solidFill>
                <a:srgbClr val="FF0000"/>
              </a:solidFill>
            </a:endParaRPr>
          </a:p>
          <a:p>
            <a:endParaRPr lang="en-US" altLang="ja-JP" sz="1200" dirty="0">
              <a:solidFill>
                <a:srgbClr val="FF0000"/>
              </a:solidFill>
            </a:endParaRPr>
          </a:p>
          <a:p>
            <a:r>
              <a:rPr lang="ja-JP" altLang="en-US" sz="2400" i="0" dirty="0">
                <a:solidFill>
                  <a:srgbClr val="333333"/>
                </a:solidFill>
                <a:effectLst/>
                <a:latin typeface="Noto Sans JP"/>
              </a:rPr>
              <a:t>システム監査人が、監査対象に応じて作成した</a:t>
            </a:r>
            <a:r>
              <a:rPr lang="ja-JP" altLang="en-US" sz="2400" b="1" i="0" dirty="0">
                <a:solidFill>
                  <a:srgbClr val="333333"/>
                </a:solidFill>
                <a:effectLst/>
                <a:latin typeface="Noto Sans JP"/>
              </a:rPr>
              <a:t>チェックリスト</a:t>
            </a:r>
            <a:r>
              <a:rPr lang="ja-JP" altLang="en-US" sz="2400" dirty="0">
                <a:solidFill>
                  <a:srgbClr val="333333"/>
                </a:solidFill>
                <a:latin typeface="Noto Sans JP"/>
              </a:rPr>
              <a:t>（</a:t>
            </a:r>
            <a:r>
              <a:rPr lang="ja-JP" altLang="en-US" sz="2400" i="0" dirty="0">
                <a:solidFill>
                  <a:srgbClr val="333333"/>
                </a:solidFill>
                <a:effectLst/>
                <a:latin typeface="Noto Sans JP"/>
              </a:rPr>
              <a:t>チェックリスト形式の質問書）に対して、</a:t>
            </a:r>
            <a:r>
              <a:rPr lang="ja-JP" altLang="en-US" sz="2400" b="1" i="0" dirty="0">
                <a:solidFill>
                  <a:srgbClr val="333333"/>
                </a:solidFill>
                <a:effectLst/>
                <a:latin typeface="Noto Sans JP"/>
              </a:rPr>
              <a:t>関係者から回答を求める</a:t>
            </a:r>
            <a:r>
              <a:rPr lang="ja-JP" altLang="en-US" sz="2400" i="0" dirty="0">
                <a:solidFill>
                  <a:srgbClr val="333333"/>
                </a:solidFill>
                <a:effectLst/>
                <a:latin typeface="Noto Sans JP"/>
              </a:rPr>
              <a:t>技法のこと。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436AA5-3816-9141-0C9F-A1858D6644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8656" y="2985586"/>
            <a:ext cx="1767271" cy="199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22CBD6F-0FA7-C2B3-249E-18040DB44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063" y="3300598"/>
            <a:ext cx="1289940" cy="1022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46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A41970-13D0-93F0-961A-319D56239CD9}"/>
              </a:ext>
            </a:extLst>
          </p:cNvPr>
          <p:cNvSpPr txBox="1"/>
          <p:nvPr/>
        </p:nvSpPr>
        <p:spPr>
          <a:xfrm>
            <a:off x="624143" y="1334641"/>
            <a:ext cx="109437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solidFill>
                  <a:srgbClr val="FF0000"/>
                </a:solidFill>
              </a:rPr>
              <a:t>ドキュメントレビュー法</a:t>
            </a:r>
            <a:endParaRPr lang="en-US" altLang="ja-JP" sz="2400" b="1" dirty="0">
              <a:solidFill>
                <a:srgbClr val="FF0000"/>
              </a:solidFill>
            </a:endParaRPr>
          </a:p>
          <a:p>
            <a:endParaRPr lang="en-US" altLang="ja-JP" sz="1200" dirty="0">
              <a:solidFill>
                <a:srgbClr val="FF0000"/>
              </a:solidFill>
            </a:endParaRPr>
          </a:p>
          <a:p>
            <a:r>
              <a:rPr lang="ja-JP" altLang="en-US" sz="2400" i="0" dirty="0">
                <a:solidFill>
                  <a:srgbClr val="333333"/>
                </a:solidFill>
                <a:effectLst/>
                <a:latin typeface="Noto Sans JP"/>
              </a:rPr>
              <a:t>システム監査人が、</a:t>
            </a:r>
            <a:r>
              <a:rPr lang="ja-JP" altLang="en-US" sz="2400" b="1" i="0" dirty="0">
                <a:solidFill>
                  <a:srgbClr val="333333"/>
                </a:solidFill>
                <a:effectLst/>
                <a:latin typeface="Noto Sans JP"/>
              </a:rPr>
              <a:t>関連する資料や文書類を入手して内容を点検する</a:t>
            </a:r>
            <a:r>
              <a:rPr lang="ja-JP" altLang="en-US" sz="2400" i="0" dirty="0">
                <a:solidFill>
                  <a:srgbClr val="333333"/>
                </a:solidFill>
                <a:effectLst/>
                <a:latin typeface="Noto Sans JP"/>
              </a:rPr>
              <a:t>技法のこと。なお、「</a:t>
            </a:r>
            <a:r>
              <a:rPr lang="en-US" altLang="ja-JP" sz="2400" dirty="0">
                <a:solidFill>
                  <a:srgbClr val="333333"/>
                </a:solidFill>
                <a:latin typeface="Noto Sans JP"/>
              </a:rPr>
              <a:t>R</a:t>
            </a:r>
            <a:r>
              <a:rPr lang="en-US" altLang="ja-JP" sz="2400" i="0" dirty="0">
                <a:solidFill>
                  <a:srgbClr val="333333"/>
                </a:solidFill>
                <a:effectLst/>
                <a:latin typeface="Noto Sans JP"/>
              </a:rPr>
              <a:t>eview</a:t>
            </a:r>
            <a:r>
              <a:rPr lang="ja-JP" altLang="en-US" sz="2400" i="0" dirty="0">
                <a:solidFill>
                  <a:srgbClr val="333333"/>
                </a:solidFill>
                <a:effectLst/>
                <a:latin typeface="Noto Sans JP"/>
              </a:rPr>
              <a:t>」は点検という意味。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017E4701-A209-9D98-B034-9E3529A9D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707" y="3044794"/>
            <a:ext cx="923402" cy="107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08FC0DB-C2C5-B35C-9790-075D2BB2A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058" y="3956538"/>
            <a:ext cx="1035065" cy="112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A4EF201-753B-CF4A-1D46-25A2BCA13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0109" y="3917701"/>
            <a:ext cx="570341" cy="1198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C3C53AE4-C271-F125-18A8-933FFBDA6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450" y="2921015"/>
            <a:ext cx="1767271" cy="199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257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A41970-13D0-93F0-961A-319D56239CD9}"/>
              </a:ext>
            </a:extLst>
          </p:cNvPr>
          <p:cNvSpPr txBox="1"/>
          <p:nvPr/>
        </p:nvSpPr>
        <p:spPr>
          <a:xfrm>
            <a:off x="624143" y="1334641"/>
            <a:ext cx="109437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solidFill>
                  <a:srgbClr val="FF0000"/>
                </a:solidFill>
              </a:rPr>
              <a:t>現地調査法</a:t>
            </a:r>
            <a:endParaRPr lang="en-US" altLang="ja-JP" sz="2400" b="1" dirty="0">
              <a:solidFill>
                <a:srgbClr val="FF0000"/>
              </a:solidFill>
            </a:endParaRPr>
          </a:p>
          <a:p>
            <a:endParaRPr lang="en-US" altLang="ja-JP" sz="1200" dirty="0">
              <a:solidFill>
                <a:srgbClr val="FF0000"/>
              </a:solidFill>
            </a:endParaRPr>
          </a:p>
          <a:p>
            <a:r>
              <a:rPr lang="ja-JP" altLang="en-US" sz="2400" i="0" dirty="0">
                <a:solidFill>
                  <a:srgbClr val="333333"/>
                </a:solidFill>
                <a:effectLst/>
                <a:latin typeface="Noto Sans JP"/>
              </a:rPr>
              <a:t>システム監査人が、</a:t>
            </a:r>
            <a:r>
              <a:rPr lang="ja-JP" altLang="en-US" sz="2400" b="1" i="0" dirty="0">
                <a:solidFill>
                  <a:srgbClr val="333333"/>
                </a:solidFill>
                <a:effectLst/>
                <a:latin typeface="Noto Sans JP"/>
              </a:rPr>
              <a:t>監査対象の部署に直接赴き</a:t>
            </a:r>
            <a:r>
              <a:rPr lang="ja-JP" altLang="en-US" sz="2400" i="0" dirty="0">
                <a:solidFill>
                  <a:srgbClr val="333333"/>
                </a:solidFill>
                <a:effectLst/>
                <a:latin typeface="Noto Sans JP"/>
              </a:rPr>
              <a:t>、業務の流れや状況を調査する技法のこと。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3C53AE4-C271-F125-18A8-933FFBDA6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986" y="3597310"/>
            <a:ext cx="1121999" cy="1265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9F1927A2-BF50-36F1-53FA-862ADB9B2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343" y="2869484"/>
            <a:ext cx="1868963" cy="209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111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2A41970-13D0-93F0-961A-319D56239CD9}"/>
              </a:ext>
            </a:extLst>
          </p:cNvPr>
          <p:cNvSpPr txBox="1"/>
          <p:nvPr/>
        </p:nvSpPr>
        <p:spPr>
          <a:xfrm>
            <a:off x="624143" y="1334641"/>
            <a:ext cx="109437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solidFill>
                  <a:srgbClr val="FF0000"/>
                </a:solidFill>
              </a:rPr>
              <a:t>インタビュー法</a:t>
            </a:r>
            <a:endParaRPr lang="en-US" altLang="ja-JP" sz="2400" b="1" dirty="0">
              <a:solidFill>
                <a:srgbClr val="FF0000"/>
              </a:solidFill>
            </a:endParaRPr>
          </a:p>
          <a:p>
            <a:endParaRPr lang="en-US" altLang="ja-JP" sz="1200" dirty="0">
              <a:solidFill>
                <a:srgbClr val="FF0000"/>
              </a:solidFill>
            </a:endParaRPr>
          </a:p>
          <a:p>
            <a:r>
              <a:rPr lang="ja-JP" altLang="en-US" sz="2400" i="0" dirty="0">
                <a:solidFill>
                  <a:srgbClr val="333333"/>
                </a:solidFill>
                <a:effectLst/>
                <a:latin typeface="Noto Sans JP"/>
              </a:rPr>
              <a:t>システム監査人が、</a:t>
            </a:r>
            <a:r>
              <a:rPr lang="ja-JP" altLang="en-US" sz="2400" b="1" i="0" dirty="0">
                <a:solidFill>
                  <a:srgbClr val="333333"/>
                </a:solidFill>
                <a:effectLst/>
                <a:latin typeface="Noto Sans JP"/>
              </a:rPr>
              <a:t>監査対象の実態を確かめるために、直接関係者に口頭で問い合わせ、回答を入手する</a:t>
            </a:r>
            <a:r>
              <a:rPr lang="ja-JP" altLang="en-US" sz="2400" i="0" dirty="0">
                <a:solidFill>
                  <a:srgbClr val="333333"/>
                </a:solidFill>
                <a:effectLst/>
                <a:latin typeface="Noto Sans JP"/>
              </a:rPr>
              <a:t>技法のこと。</a:t>
            </a:r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F5319312-99B9-18A7-D1C8-B8B3D9951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2668" y="2986029"/>
            <a:ext cx="2347082" cy="199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289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2316</TotalTime>
  <Words>450</Words>
  <Application>Microsoft Office PowerPoint</Application>
  <PresentationFormat>ワイド画面</PresentationFormat>
  <Paragraphs>58</Paragraphs>
  <Slides>17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3" baseType="lpstr">
      <vt:lpstr>Noto Sans JP</vt:lpstr>
      <vt:lpstr>けいふぉんと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旭化成グループ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矢野　雅也(Yano, Masaya)</dc:creator>
  <cp:lastModifiedBy>矢野　雅也(Yano, Masaya)</cp:lastModifiedBy>
  <cp:revision>757</cp:revision>
  <dcterms:created xsi:type="dcterms:W3CDTF">2023-10-19T04:21:29Z</dcterms:created>
  <dcterms:modified xsi:type="dcterms:W3CDTF">2025-02-13T04:58:27Z</dcterms:modified>
</cp:coreProperties>
</file>